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Montserrat"/>
      <p:regular r:id="rId26"/>
      <p:bold r:id="rId27"/>
      <p:italic r:id="rId28"/>
      <p:boldItalic r:id="rId29"/>
    </p:embeddedFont>
    <p:embeddedFont>
      <p:font typeface="Pacifico"/>
      <p:regular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Montserrat-regular.fntdata"/><Relationship Id="rId25" Type="http://schemas.openxmlformats.org/officeDocument/2006/relationships/slide" Target="slides/slide21.xml"/><Relationship Id="rId28" Type="http://schemas.openxmlformats.org/officeDocument/2006/relationships/font" Target="fonts/Montserrat-italic.fntdata"/><Relationship Id="rId27" Type="http://schemas.openxmlformats.org/officeDocument/2006/relationships/font" Target="fonts/Montserrat-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Montserrat-boldItalic.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Pacifico-regular.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2" name="Google Shape;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54b4a8583_07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54b4a8583_0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54b4a8583_08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54b4a8583_0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54b4a8583_08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54b4a8583_0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54b4a8583_09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54b4a8583_0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54b4a8583_010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54b4a8583_0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54b4a8583_010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54b4a8583_0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54b4a8583_011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54b4a8583_0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8d0b7625c_03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8d0b7625c_0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54b4a8583_011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54b4a8583_0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54b4a8583_012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54b4a8583_0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54b4a8583_02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7" name="Google Shape;37;g54b4a8583_0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54b4a8583_01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54b4a8583_0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54b4a8583_01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54b4a8583_0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54b4a8583_0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54b4a8583_0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54b4a8583_04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9" name="Google Shape;49;g54b4a8583_0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54b4a8583_04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5" name="Google Shape;55;g54b4a8583_0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54b4a8583_05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54b4a8583_0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54b4a8583_05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54b4a8583_0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54b4a8583_06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54b4a8583_0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54b4a8583_07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54b4a8583_0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idx="1" type="subTitle"/>
          </p:nvPr>
        </p:nvSpPr>
        <p:spPr>
          <a:xfrm>
            <a:off x="685800" y="2840053"/>
            <a:ext cx="7772400" cy="784800"/>
          </a:xfrm>
          <a:prstGeom prst="rect">
            <a:avLst/>
          </a:prstGeom>
        </p:spPr>
        <p:txBody>
          <a:bodyPr anchorCtr="0" anchor="t" bIns="91425" lIns="91425" spcFirstLastPara="1" rIns="91425" wrap="square" tIns="91425">
            <a:noAutofit/>
          </a:bodyPr>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p:txBody>
      </p:sp>
      <p:sp>
        <p:nvSpPr>
          <p:cNvPr id="11" name="Google Shape;11;p2"/>
          <p:cNvSpPr txBox="1"/>
          <p:nvPr>
            <p:ph type="ctrTitle"/>
          </p:nvPr>
        </p:nvSpPr>
        <p:spPr>
          <a:xfrm>
            <a:off x="685800" y="1583342"/>
            <a:ext cx="7772400" cy="1159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2" name="Google Shape;12;p2"/>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5" name="Google Shape;15;p3"/>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16" name="Google Shape;16;p3"/>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7" name="Shape 17"/>
        <p:cNvGrpSpPr/>
        <p:nvPr/>
      </p:nvGrpSpPr>
      <p:grpSpPr>
        <a:xfrm>
          <a:off x="0" y="0"/>
          <a:ext cx="0" cy="0"/>
          <a:chOff x="0" y="0"/>
          <a:chExt cx="0" cy="0"/>
        </a:xfrm>
      </p:grpSpPr>
      <p:sp>
        <p:nvSpPr>
          <p:cNvPr id="18" name="Google Shape;18;p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9" name="Google Shape;19;p4"/>
          <p:cNvSpPr txBox="1"/>
          <p:nvPr>
            <p:ph idx="1" type="body"/>
          </p:nvPr>
        </p:nvSpPr>
        <p:spPr>
          <a:xfrm>
            <a:off x="457200" y="1200150"/>
            <a:ext cx="39945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0" name="Google Shape;20;p4"/>
          <p:cNvSpPr txBox="1"/>
          <p:nvPr>
            <p:ph idx="2" type="body"/>
          </p:nvPr>
        </p:nvSpPr>
        <p:spPr>
          <a:xfrm>
            <a:off x="4692274" y="1200150"/>
            <a:ext cx="39945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1" name="Google Shape;21;p4"/>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 name="Shape 22"/>
        <p:cNvGrpSpPr/>
        <p:nvPr/>
      </p:nvGrpSpPr>
      <p:grpSpPr>
        <a:xfrm>
          <a:off x="0" y="0"/>
          <a:ext cx="0" cy="0"/>
          <a:chOff x="0" y="0"/>
          <a:chExt cx="0" cy="0"/>
        </a:xfrm>
      </p:grpSpPr>
      <p:sp>
        <p:nvSpPr>
          <p:cNvPr id="23" name="Google Shape;23;p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4" name="Google Shape;24;p5"/>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25" name="Shape 25"/>
        <p:cNvGrpSpPr/>
        <p:nvPr/>
      </p:nvGrpSpPr>
      <p:grpSpPr>
        <a:xfrm>
          <a:off x="0" y="0"/>
          <a:ext cx="0" cy="0"/>
          <a:chOff x="0" y="0"/>
          <a:chExt cx="0" cy="0"/>
        </a:xfrm>
      </p:grpSpPr>
      <p:sp>
        <p:nvSpPr>
          <p:cNvPr id="26" name="Google Shape;26;p6"/>
          <p:cNvSpPr txBox="1"/>
          <p:nvPr>
            <p:ph idx="1" type="body"/>
          </p:nvPr>
        </p:nvSpPr>
        <p:spPr>
          <a:xfrm>
            <a:off x="457200" y="4406309"/>
            <a:ext cx="8229600" cy="519600"/>
          </a:xfrm>
          <a:prstGeom prst="rect">
            <a:avLst/>
          </a:prstGeom>
        </p:spPr>
        <p:txBody>
          <a:bodyPr anchorCtr="0" anchor="t" bIns="91425" lIns="91425" spcFirstLastPara="1" rIns="91425" wrap="square" tIns="91425">
            <a:noAutofit/>
          </a:bodyPr>
          <a:lstStyle>
            <a:lvl1pPr indent="-228600" lvl="0" marL="457200" algn="ctr">
              <a:spcBef>
                <a:spcPts val="0"/>
              </a:spcBef>
              <a:spcAft>
                <a:spcPts val="0"/>
              </a:spcAft>
              <a:buClr>
                <a:schemeClr val="dk1"/>
              </a:buClr>
              <a:buSzPts val="1800"/>
              <a:buNone/>
              <a:defRPr sz="1800">
                <a:solidFill>
                  <a:schemeClr val="dk1"/>
                </a:solidFill>
              </a:defRPr>
            </a:lvl1pPr>
          </a:lstStyle>
          <a:p/>
        </p:txBody>
      </p:sp>
      <p:sp>
        <p:nvSpPr>
          <p:cNvPr id="27" name="Google Shape;27;p6"/>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8" name="Shape 28"/>
        <p:cNvGrpSpPr/>
        <p:nvPr/>
      </p:nvGrpSpPr>
      <p:grpSpPr>
        <a:xfrm>
          <a:off x="0" y="0"/>
          <a:ext cx="0" cy="0"/>
          <a:chOff x="0" y="0"/>
          <a:chExt cx="0" cy="0"/>
        </a:xfrm>
      </p:grpSpPr>
      <p:sp>
        <p:nvSpPr>
          <p:cNvPr id="29" name="Google Shape;29;p7"/>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ight-gradient">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1"/>
              </a:buClr>
              <a:buSzPts val="3600"/>
              <a:buNone/>
              <a:defRPr b="1" sz="3600">
                <a:solidFill>
                  <a:schemeClr val="dk1"/>
                </a:solidFill>
              </a:defRPr>
            </a:lvl1pPr>
            <a:lvl2pPr lvl="1">
              <a:spcBef>
                <a:spcPts val="0"/>
              </a:spcBef>
              <a:spcAft>
                <a:spcPts val="0"/>
              </a:spcAft>
              <a:buClr>
                <a:schemeClr val="dk1"/>
              </a:buClr>
              <a:buSzPts val="3600"/>
              <a:buNone/>
              <a:defRPr b="1" sz="3600">
                <a:solidFill>
                  <a:schemeClr val="dk1"/>
                </a:solidFill>
              </a:defRPr>
            </a:lvl2pPr>
            <a:lvl3pPr lvl="2">
              <a:spcBef>
                <a:spcPts val="0"/>
              </a:spcBef>
              <a:spcAft>
                <a:spcPts val="0"/>
              </a:spcAft>
              <a:buClr>
                <a:schemeClr val="dk1"/>
              </a:buClr>
              <a:buSzPts val="3600"/>
              <a:buNone/>
              <a:defRPr b="1" sz="3600">
                <a:solidFill>
                  <a:schemeClr val="dk1"/>
                </a:solidFill>
              </a:defRPr>
            </a:lvl3pPr>
            <a:lvl4pPr lvl="3">
              <a:spcBef>
                <a:spcPts val="0"/>
              </a:spcBef>
              <a:spcAft>
                <a:spcPts val="0"/>
              </a:spcAft>
              <a:buClr>
                <a:schemeClr val="dk1"/>
              </a:buClr>
              <a:buSzPts val="3600"/>
              <a:buNone/>
              <a:defRPr b="1" sz="3600">
                <a:solidFill>
                  <a:schemeClr val="dk1"/>
                </a:solidFill>
              </a:defRPr>
            </a:lvl4pPr>
            <a:lvl5pPr lvl="4">
              <a:spcBef>
                <a:spcPts val="0"/>
              </a:spcBef>
              <a:spcAft>
                <a:spcPts val="0"/>
              </a:spcAft>
              <a:buClr>
                <a:schemeClr val="dk1"/>
              </a:buClr>
              <a:buSzPts val="3600"/>
              <a:buNone/>
              <a:defRPr b="1" sz="3600">
                <a:solidFill>
                  <a:schemeClr val="dk1"/>
                </a:solidFill>
              </a:defRPr>
            </a:lvl5pPr>
            <a:lvl6pPr lvl="5">
              <a:spcBef>
                <a:spcPts val="0"/>
              </a:spcBef>
              <a:spcAft>
                <a:spcPts val="0"/>
              </a:spcAft>
              <a:buClr>
                <a:schemeClr val="dk1"/>
              </a:buClr>
              <a:buSzPts val="3600"/>
              <a:buNone/>
              <a:defRPr b="1" sz="3600">
                <a:solidFill>
                  <a:schemeClr val="dk1"/>
                </a:solidFill>
              </a:defRPr>
            </a:lvl6pPr>
            <a:lvl7pPr lvl="6">
              <a:spcBef>
                <a:spcPts val="0"/>
              </a:spcBef>
              <a:spcAft>
                <a:spcPts val="0"/>
              </a:spcAft>
              <a:buClr>
                <a:schemeClr val="dk1"/>
              </a:buClr>
              <a:buSzPts val="3600"/>
              <a:buNone/>
              <a:defRPr b="1" sz="3600">
                <a:solidFill>
                  <a:schemeClr val="dk1"/>
                </a:solidFill>
              </a:defRPr>
            </a:lvl7pPr>
            <a:lvl8pPr lvl="7">
              <a:spcBef>
                <a:spcPts val="0"/>
              </a:spcBef>
              <a:spcAft>
                <a:spcPts val="0"/>
              </a:spcAft>
              <a:buClr>
                <a:schemeClr val="dk1"/>
              </a:buClr>
              <a:buSzPts val="3600"/>
              <a:buNone/>
              <a:defRPr b="1" sz="3600">
                <a:solidFill>
                  <a:schemeClr val="dk1"/>
                </a:solidFill>
              </a:defRPr>
            </a:lvl8pPr>
            <a:lvl9pPr lvl="8">
              <a:spcBef>
                <a:spcPts val="0"/>
              </a:spcBef>
              <a:spcAft>
                <a:spcPts val="0"/>
              </a:spcAft>
              <a:buClr>
                <a:schemeClr val="dk1"/>
              </a:buClr>
              <a:buSzPts val="3600"/>
              <a:buNone/>
              <a:defRPr b="1" sz="3600">
                <a:solidFill>
                  <a:schemeClr val="dk1"/>
                </a:solidFill>
              </a:defRPr>
            </a:lvl9pPr>
          </a:lstStyle>
          <a:p/>
        </p:txBody>
      </p:sp>
      <p:sp>
        <p:nvSpPr>
          <p:cNvPr id="7" name="Google Shape;7;p1"/>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a:spcBef>
                <a:spcPts val="600"/>
              </a:spcBef>
              <a:spcAft>
                <a:spcPts val="0"/>
              </a:spcAft>
              <a:buSzPts val="3000"/>
              <a:buChar char="●"/>
              <a:defRPr sz="3000"/>
            </a:lvl1pPr>
            <a:lvl2pPr indent="-381000" lvl="1" marL="914400">
              <a:spcBef>
                <a:spcPts val="0"/>
              </a:spcBef>
              <a:spcAft>
                <a:spcPts val="0"/>
              </a:spcAft>
              <a:buSzPts val="2400"/>
              <a:buChar char="○"/>
              <a:defRPr sz="2400"/>
            </a:lvl2pPr>
            <a:lvl3pPr indent="-381000" lvl="2" marL="1371600">
              <a:spcBef>
                <a:spcPts val="0"/>
              </a:spcBef>
              <a:spcAft>
                <a:spcPts val="0"/>
              </a:spcAft>
              <a:buSzPts val="2400"/>
              <a:buChar char="■"/>
              <a:defRPr sz="2400"/>
            </a:lvl3pPr>
            <a:lvl4pPr indent="-342900" lvl="3" marL="1828800">
              <a:spcBef>
                <a:spcPts val="0"/>
              </a:spcBef>
              <a:spcAft>
                <a:spcPts val="0"/>
              </a:spcAft>
              <a:buSzPts val="1800"/>
              <a:buChar char="●"/>
              <a:defRPr sz="1800"/>
            </a:lvl4pPr>
            <a:lvl5pPr indent="-342900" lvl="4" marL="2286000">
              <a:spcBef>
                <a:spcPts val="0"/>
              </a:spcBef>
              <a:spcAft>
                <a:spcPts val="0"/>
              </a:spcAft>
              <a:buSzPts val="1800"/>
              <a:buChar char="○"/>
              <a:defRPr sz="1800"/>
            </a:lvl5pPr>
            <a:lvl6pPr indent="-342900" lvl="5" marL="2743200">
              <a:spcBef>
                <a:spcPts val="0"/>
              </a:spcBef>
              <a:spcAft>
                <a:spcPts val="0"/>
              </a:spcAft>
              <a:buSzPts val="1800"/>
              <a:buChar char="■"/>
              <a:defRPr sz="1800"/>
            </a:lvl6pPr>
            <a:lvl7pPr indent="-342900" lvl="6" marL="3200400">
              <a:spcBef>
                <a:spcPts val="0"/>
              </a:spcBef>
              <a:spcAft>
                <a:spcPts val="0"/>
              </a:spcAft>
              <a:buSzPts val="1800"/>
              <a:buChar char="●"/>
              <a:defRPr sz="1800"/>
            </a:lvl7pPr>
            <a:lvl8pPr indent="-342900" lvl="7" marL="3657600">
              <a:spcBef>
                <a:spcPts val="0"/>
              </a:spcBef>
              <a:spcAft>
                <a:spcPts val="0"/>
              </a:spcAft>
              <a:buSzPts val="1800"/>
              <a:buChar char="○"/>
              <a:defRPr sz="1800"/>
            </a:lvl8pPr>
            <a:lvl9pPr indent="-342900" lvl="8" marL="4114800">
              <a:spcBef>
                <a:spcPts val="0"/>
              </a:spcBef>
              <a:spcAft>
                <a:spcPts val="0"/>
              </a:spcAft>
              <a:buSzPts val="1800"/>
              <a:buChar char="■"/>
              <a:defRPr sz="1800"/>
            </a:lvl9pPr>
          </a:lstStyle>
          <a:p/>
        </p:txBody>
      </p:sp>
      <p:sp>
        <p:nvSpPr>
          <p:cNvPr id="8" name="Google Shape;8;p1"/>
          <p:cNvSpPr txBox="1"/>
          <p:nvPr>
            <p:ph idx="12" type="sldNum"/>
          </p:nvPr>
        </p:nvSpPr>
        <p:spPr>
          <a:xfrm>
            <a:off x="8556791" y="4749851"/>
            <a:ext cx="548700" cy="393600"/>
          </a:xfrm>
          <a:prstGeom prst="rect">
            <a:avLst/>
          </a:prstGeom>
          <a:noFill/>
          <a:ln>
            <a:noFill/>
          </a:ln>
        </p:spPr>
        <p:txBody>
          <a:bodyPr anchorCtr="0"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 name="Shape 33"/>
        <p:cNvGrpSpPr/>
        <p:nvPr/>
      </p:nvGrpSpPr>
      <p:grpSpPr>
        <a:xfrm>
          <a:off x="0" y="0"/>
          <a:ext cx="0" cy="0"/>
          <a:chOff x="0" y="0"/>
          <a:chExt cx="0" cy="0"/>
        </a:xfrm>
      </p:grpSpPr>
      <p:sp>
        <p:nvSpPr>
          <p:cNvPr id="34" name="Google Shape;34;p8"/>
          <p:cNvSpPr txBox="1"/>
          <p:nvPr/>
        </p:nvSpPr>
        <p:spPr>
          <a:xfrm>
            <a:off x="273450" y="1728300"/>
            <a:ext cx="8597100" cy="16869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sz="4800">
                <a:solidFill>
                  <a:srgbClr val="FFFFFF"/>
                </a:solidFill>
                <a:latin typeface="Montserrat"/>
                <a:ea typeface="Montserrat"/>
                <a:cs typeface="Montserrat"/>
                <a:sym typeface="Montserrat"/>
              </a:rPr>
              <a:t>20 Tips To Gaining More Followers On Social Media</a:t>
            </a:r>
            <a:endParaRPr b="1" sz="4800">
              <a:solidFill>
                <a:srgbClr val="FFFFFF"/>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#9</a:t>
            </a:r>
            <a:endParaRPr>
              <a:latin typeface="Pacifico"/>
              <a:ea typeface="Pacifico"/>
              <a:cs typeface="Pacifico"/>
              <a:sym typeface="Pacifico"/>
            </a:endParaRPr>
          </a:p>
        </p:txBody>
      </p:sp>
      <p:sp>
        <p:nvSpPr>
          <p:cNvPr id="88" name="Google Shape;88;p17"/>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solidFill>
                  <a:schemeClr val="dk1"/>
                </a:solidFill>
              </a:rPr>
              <a:t>Reply to Mentions</a:t>
            </a:r>
            <a:endParaRPr b="1">
              <a:solidFill>
                <a:schemeClr val="dk1"/>
              </a:solidFill>
            </a:endParaRPr>
          </a:p>
          <a:p>
            <a:pPr indent="0" lvl="0" marL="0" rtl="0" algn="ctr">
              <a:spcBef>
                <a:spcPts val="600"/>
              </a:spcBef>
              <a:spcAft>
                <a:spcPts val="0"/>
              </a:spcAft>
              <a:buClr>
                <a:schemeClr val="dk1"/>
              </a:buClr>
              <a:buSzPts val="1100"/>
              <a:buFont typeface="Arial"/>
              <a:buNone/>
            </a:pPr>
            <a:r>
              <a:t/>
            </a:r>
            <a:endParaRPr b="1">
              <a:solidFill>
                <a:schemeClr val="dk1"/>
              </a:solidFill>
            </a:endParaRPr>
          </a:p>
          <a:p>
            <a:pPr indent="0" lvl="0" marL="0" rtl="0" algn="ctr">
              <a:spcBef>
                <a:spcPts val="600"/>
              </a:spcBef>
              <a:spcAft>
                <a:spcPts val="0"/>
              </a:spcAft>
              <a:buClr>
                <a:schemeClr val="dk1"/>
              </a:buClr>
              <a:buSzPts val="1100"/>
              <a:buFont typeface="Arial"/>
              <a:buNone/>
            </a:pPr>
            <a:r>
              <a:rPr lang="en">
                <a:solidFill>
                  <a:schemeClr val="dk1"/>
                </a:solidFill>
              </a:rPr>
              <a:t>This shows you are present and open to chat, and also means that people will want to be a part of your community.</a:t>
            </a:r>
            <a:endParaRPr>
              <a:solidFill>
                <a:schemeClr val="dk1"/>
              </a:solidFill>
            </a:endParaRPr>
          </a:p>
          <a:p>
            <a:pPr indent="0" lvl="0" marL="0" rtl="0" algn="ctr">
              <a:spcBef>
                <a:spcPts val="600"/>
              </a:spcBef>
              <a:spcAft>
                <a:spcPts val="0"/>
              </a:spcAft>
              <a:buClr>
                <a:schemeClr val="dk1"/>
              </a:buClr>
              <a:buSzPts val="1100"/>
              <a:buFont typeface="Arial"/>
              <a:buNone/>
            </a:pPr>
            <a:r>
              <a:t/>
            </a:r>
            <a:endParaRPr>
              <a:solidFill>
                <a:schemeClr val="dk1"/>
              </a:solidFill>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#10</a:t>
            </a:r>
            <a:endParaRPr>
              <a:latin typeface="Pacifico"/>
              <a:ea typeface="Pacifico"/>
              <a:cs typeface="Pacifico"/>
              <a:sym typeface="Pacifico"/>
            </a:endParaRPr>
          </a:p>
        </p:txBody>
      </p:sp>
      <p:sp>
        <p:nvSpPr>
          <p:cNvPr id="94" name="Google Shape;94;p18"/>
          <p:cNvSpPr txBox="1"/>
          <p:nvPr>
            <p:ph idx="1" type="body"/>
          </p:nvPr>
        </p:nvSpPr>
        <p:spPr>
          <a:xfrm>
            <a:off x="457200" y="11870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Have Good Customer Service</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No one wants to do business with people who they perceive to be rude or disrespectful. This is why building a solid, positive brand is so essential.</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#11</a:t>
            </a:r>
            <a:endParaRPr>
              <a:latin typeface="Pacifico"/>
              <a:ea typeface="Pacifico"/>
              <a:cs typeface="Pacifico"/>
              <a:sym typeface="Pacifico"/>
            </a:endParaRPr>
          </a:p>
        </p:txBody>
      </p:sp>
      <p:sp>
        <p:nvSpPr>
          <p:cNvPr id="100" name="Google Shape;100;p19"/>
          <p:cNvSpPr txBox="1"/>
          <p:nvPr>
            <p:ph idx="1" type="body"/>
          </p:nvPr>
        </p:nvSpPr>
        <p:spPr>
          <a:xfrm>
            <a:off x="457200" y="384950"/>
            <a:ext cx="8229600" cy="44379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Do Not Buy Followers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It can be tempting to inflate your follower count by buying followers. But, fake followers are very obvious to an audience and they do not want to interact with anybody who would disrespect the integrity of followers.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#12</a:t>
            </a:r>
            <a:endParaRPr>
              <a:latin typeface="Pacifico"/>
              <a:ea typeface="Pacifico"/>
              <a:cs typeface="Pacifico"/>
              <a:sym typeface="Pacifico"/>
            </a:endParaRPr>
          </a:p>
        </p:txBody>
      </p:sp>
      <p:sp>
        <p:nvSpPr>
          <p:cNvPr id="106" name="Google Shape;106;p20"/>
          <p:cNvSpPr txBox="1"/>
          <p:nvPr>
            <p:ph idx="1" type="body"/>
          </p:nvPr>
        </p:nvSpPr>
        <p:spPr>
          <a:xfrm>
            <a:off x="457200" y="387450"/>
            <a:ext cx="8229600" cy="4189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Be Regular and Consistent</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Your followers will need to be reminded of your brand, the best way to do this is to post regularly.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#13</a:t>
            </a:r>
            <a:endParaRPr>
              <a:latin typeface="Pacifico"/>
              <a:ea typeface="Pacifico"/>
              <a:cs typeface="Pacifico"/>
              <a:sym typeface="Pacifico"/>
            </a:endParaRPr>
          </a:p>
        </p:txBody>
      </p:sp>
      <p:sp>
        <p:nvSpPr>
          <p:cNvPr id="112" name="Google Shape;112;p21"/>
          <p:cNvSpPr txBox="1"/>
          <p:nvPr>
            <p:ph idx="1" type="body"/>
          </p:nvPr>
        </p:nvSpPr>
        <p:spPr>
          <a:xfrm>
            <a:off x="531875" y="472050"/>
            <a:ext cx="8229600" cy="4564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 </a:t>
            </a:r>
            <a:endParaRPr b="1"/>
          </a:p>
          <a:p>
            <a:pPr indent="0" lvl="0" marL="0" rtl="0" algn="ctr">
              <a:spcBef>
                <a:spcPts val="600"/>
              </a:spcBef>
              <a:spcAft>
                <a:spcPts val="0"/>
              </a:spcAft>
              <a:buClr>
                <a:schemeClr val="dk1"/>
              </a:buClr>
              <a:buSzPts val="1100"/>
              <a:buFont typeface="Arial"/>
              <a:buNone/>
            </a:pPr>
            <a:r>
              <a:rPr b="1" lang="en"/>
              <a:t>Share The Content of Other Relevant Industry Players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shows you are engaged with the broader industry and increase your audience reach.</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#14</a:t>
            </a:r>
            <a:endParaRPr>
              <a:latin typeface="Pacifico"/>
              <a:ea typeface="Pacifico"/>
              <a:cs typeface="Pacifico"/>
              <a:sym typeface="Pacifico"/>
            </a:endParaRPr>
          </a:p>
        </p:txBody>
      </p:sp>
      <p:sp>
        <p:nvSpPr>
          <p:cNvPr id="118" name="Google Shape;118;p22"/>
          <p:cNvSpPr txBox="1"/>
          <p:nvPr>
            <p:ph idx="1" type="body"/>
          </p:nvPr>
        </p:nvSpPr>
        <p:spPr>
          <a:xfrm>
            <a:off x="457200" y="429600"/>
            <a:ext cx="8229600" cy="4093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Share Things You Were Tagged In</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makes your audience feel included in your content and your community.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#15</a:t>
            </a:r>
            <a:endParaRPr>
              <a:latin typeface="Pacifico"/>
              <a:ea typeface="Pacifico"/>
              <a:cs typeface="Pacifico"/>
              <a:sym typeface="Pacifico"/>
            </a:endParaRPr>
          </a:p>
        </p:txBody>
      </p:sp>
      <p:sp>
        <p:nvSpPr>
          <p:cNvPr id="124" name="Google Shape;124;p23"/>
          <p:cNvSpPr txBox="1"/>
          <p:nvPr>
            <p:ph idx="1" type="body"/>
          </p:nvPr>
        </p:nvSpPr>
        <p:spPr>
          <a:xfrm>
            <a:off x="556000" y="549250"/>
            <a:ext cx="8229600" cy="4354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Fill Out Your Social Media Profiles Completely</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will mean that people will know who you are and follow you because you look professional and trustworthy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#16</a:t>
            </a:r>
            <a:endParaRPr>
              <a:latin typeface="Pacifico"/>
              <a:ea typeface="Pacifico"/>
              <a:cs typeface="Pacifico"/>
              <a:sym typeface="Pacifico"/>
            </a:endParaRPr>
          </a:p>
        </p:txBody>
      </p:sp>
      <p:sp>
        <p:nvSpPr>
          <p:cNvPr id="130" name="Google Shape;130;p24"/>
          <p:cNvSpPr txBox="1"/>
          <p:nvPr>
            <p:ph idx="1" type="body"/>
          </p:nvPr>
        </p:nvSpPr>
        <p:spPr>
          <a:xfrm>
            <a:off x="510900" y="563025"/>
            <a:ext cx="8229600" cy="4123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Shake It Up!</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No one wants to follow the same boring accounts. Try something new and exciting to reinvigorate your followers and brighten up your feeds.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#17</a:t>
            </a:r>
            <a:endParaRPr>
              <a:latin typeface="Pacifico"/>
              <a:ea typeface="Pacifico"/>
              <a:cs typeface="Pacifico"/>
              <a:sym typeface="Pacifico"/>
            </a:endParaRPr>
          </a:p>
        </p:txBody>
      </p:sp>
      <p:sp>
        <p:nvSpPr>
          <p:cNvPr id="136" name="Google Shape;136;p25"/>
          <p:cNvSpPr txBox="1"/>
          <p:nvPr>
            <p:ph idx="1" type="body"/>
          </p:nvPr>
        </p:nvSpPr>
        <p:spPr>
          <a:xfrm>
            <a:off x="648550" y="432375"/>
            <a:ext cx="8229600" cy="4161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Be Unique</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There are so many accounts out there you and you do want to blend in. Make sure that your content stands out and is recognizable as your brand.</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#18</a:t>
            </a:r>
            <a:endParaRPr>
              <a:latin typeface="Pacifico"/>
              <a:ea typeface="Pacifico"/>
              <a:cs typeface="Pacifico"/>
              <a:sym typeface="Pacifico"/>
            </a:endParaRPr>
          </a:p>
        </p:txBody>
      </p:sp>
      <p:sp>
        <p:nvSpPr>
          <p:cNvPr id="142" name="Google Shape;142;p26"/>
          <p:cNvSpPr txBox="1"/>
          <p:nvPr>
            <p:ph idx="1" type="body"/>
          </p:nvPr>
        </p:nvSpPr>
        <p:spPr>
          <a:xfrm>
            <a:off x="361125" y="517325"/>
            <a:ext cx="8229600" cy="41013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Collaborate With Other People In Your Industry</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will help you to reach new areas of your audience.</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p9"/>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a:t>
            </a:r>
            <a:endParaRPr>
              <a:latin typeface="Pacifico"/>
              <a:ea typeface="Pacifico"/>
              <a:cs typeface="Pacifico"/>
              <a:sym typeface="Pacifico"/>
            </a:endParaRPr>
          </a:p>
        </p:txBody>
      </p:sp>
      <p:sp>
        <p:nvSpPr>
          <p:cNvPr id="40" name="Google Shape;40;p9"/>
          <p:cNvSpPr txBox="1"/>
          <p:nvPr>
            <p:ph idx="1" type="body"/>
          </p:nvPr>
        </p:nvSpPr>
        <p:spPr>
          <a:xfrm>
            <a:off x="457200" y="1128425"/>
            <a:ext cx="8229600" cy="3769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Have A Presence</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sz="2800"/>
              <a:t>It sounds obvious, but you have to be in it to win it. Make sure you are active and available online.</a:t>
            </a:r>
            <a:endParaRPr sz="2800"/>
          </a:p>
          <a:p>
            <a:pPr indent="0" lvl="0" marL="0" rtl="0" algn="ctr">
              <a:spcBef>
                <a:spcPts val="600"/>
              </a:spcBef>
              <a:spcAft>
                <a:spcPts val="0"/>
              </a:spcAft>
              <a:buClr>
                <a:schemeClr val="dk1"/>
              </a:buClr>
              <a:buSzPts val="1100"/>
              <a:buFont typeface="Arial"/>
              <a:buNone/>
            </a:pPr>
            <a:r>
              <a:t/>
            </a:r>
            <a:endParaRPr sz="2800"/>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Clr>
                <a:schemeClr val="dk1"/>
              </a:buClr>
              <a:buSzPts val="1100"/>
              <a:buFont typeface="Arial"/>
              <a:buNone/>
            </a:pPr>
            <a:r>
              <a:rPr lang="en"/>
              <a:t> </a:t>
            </a:r>
            <a:endParaRPr/>
          </a:p>
          <a:p>
            <a:pPr indent="0" lvl="0" marL="0" rtl="0" algn="ctr">
              <a:spcBef>
                <a:spcPts val="600"/>
              </a:spcBef>
              <a:spcAft>
                <a:spcPts val="0"/>
              </a:spcAft>
              <a:buClr>
                <a:schemeClr val="dk1"/>
              </a:buClr>
              <a:buSzPts val="1100"/>
              <a:buFont typeface="Arial"/>
              <a:buNone/>
            </a:pPr>
            <a:r>
              <a:t/>
            </a:r>
            <a:endParaRPr b="1"/>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#19</a:t>
            </a:r>
            <a:endParaRPr>
              <a:latin typeface="Pacifico"/>
              <a:ea typeface="Pacifico"/>
              <a:cs typeface="Pacifico"/>
              <a:sym typeface="Pacifico"/>
            </a:endParaRPr>
          </a:p>
        </p:txBody>
      </p:sp>
      <p:sp>
        <p:nvSpPr>
          <p:cNvPr id="148" name="Google Shape;148;p27"/>
          <p:cNvSpPr txBox="1"/>
          <p:nvPr>
            <p:ph idx="1" type="body"/>
          </p:nvPr>
        </p:nvSpPr>
        <p:spPr>
          <a:xfrm>
            <a:off x="457200" y="446125"/>
            <a:ext cx="8229600" cy="43764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Doing Paid Promotional Posts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will also be an effective way of increasing your followers but be wary of being too many.</a:t>
            </a:r>
            <a:endParaRPr/>
          </a:p>
          <a:p>
            <a:pPr indent="0" lvl="0" marL="0" rtl="0" algn="ctr">
              <a:spcBef>
                <a:spcPts val="600"/>
              </a:spcBef>
              <a:spcAft>
                <a:spcPts val="0"/>
              </a:spcAft>
              <a:buClr>
                <a:schemeClr val="dk1"/>
              </a:buClr>
              <a:buSzPts val="1100"/>
              <a:buFont typeface="Arial"/>
              <a:buNone/>
            </a:pPr>
            <a:r>
              <a:rPr lang="en"/>
              <a:t>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8"/>
          <p:cNvSpPr txBox="1"/>
          <p:nvPr>
            <p:ph type="title"/>
          </p:nvPr>
        </p:nvSpPr>
        <p:spPr>
          <a:xfrm>
            <a:off x="457200" y="165001"/>
            <a:ext cx="8229600" cy="726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#20</a:t>
            </a:r>
            <a:endParaRPr>
              <a:latin typeface="Pacifico"/>
              <a:ea typeface="Pacifico"/>
              <a:cs typeface="Pacifico"/>
              <a:sym typeface="Pacifico"/>
            </a:endParaRPr>
          </a:p>
        </p:txBody>
      </p:sp>
      <p:sp>
        <p:nvSpPr>
          <p:cNvPr id="154" name="Google Shape;154;p28"/>
          <p:cNvSpPr txBox="1"/>
          <p:nvPr>
            <p:ph idx="1" type="body"/>
          </p:nvPr>
        </p:nvSpPr>
        <p:spPr>
          <a:xfrm>
            <a:off x="523975" y="427300"/>
            <a:ext cx="8292900" cy="4374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Have A Good Brand</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Make sure that your brand is appropriate to your audience, well developed, and consistent across your platforms. Having a brand is the first step to achieving brand loyalty.</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a:p>
          <a:p>
            <a:pPr indent="457200" lvl="0" marL="0" rtl="0" algn="l">
              <a:spcBef>
                <a:spcPts val="600"/>
              </a:spcBef>
              <a:spcAft>
                <a:spcPts val="0"/>
              </a:spcAft>
              <a:buClr>
                <a:schemeClr val="dk1"/>
              </a:buClr>
              <a:buSzPts val="1100"/>
              <a:buFont typeface="Arial"/>
              <a:buNone/>
            </a:pPr>
            <a:r>
              <a:t/>
            </a:r>
            <a:endParaRPr b="1"/>
          </a:p>
          <a:p>
            <a:pPr indent="45720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10"/>
          <p:cNvSpPr txBox="1"/>
          <p:nvPr>
            <p:ph type="title"/>
          </p:nvPr>
        </p:nvSpPr>
        <p:spPr>
          <a:xfrm>
            <a:off x="457200" y="77653"/>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#2</a:t>
            </a:r>
            <a:endParaRPr>
              <a:latin typeface="Pacifico"/>
              <a:ea typeface="Pacifico"/>
              <a:cs typeface="Pacifico"/>
              <a:sym typeface="Pacifico"/>
            </a:endParaRPr>
          </a:p>
        </p:txBody>
      </p:sp>
      <p:sp>
        <p:nvSpPr>
          <p:cNvPr id="46" name="Google Shape;46;p10"/>
          <p:cNvSpPr txBox="1"/>
          <p:nvPr>
            <p:ph idx="1" type="body"/>
          </p:nvPr>
        </p:nvSpPr>
        <p:spPr>
          <a:xfrm>
            <a:off x="457200" y="622725"/>
            <a:ext cx="8229600" cy="44460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b="1" lang="en"/>
              <a:t>Post at Strategic Times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In order to get followers, they have to be able to see your post, so make sure you post at peak times.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a:p>
          <a:p>
            <a:pPr indent="0" lvl="0" marL="0" rtl="0" algn="l">
              <a:spcBef>
                <a:spcPts val="600"/>
              </a:spcBef>
              <a:spcAft>
                <a:spcPts val="0"/>
              </a:spcAft>
              <a:buNone/>
            </a:pPr>
            <a:r>
              <a:t/>
            </a:r>
            <a:endParaRPr sz="2400"/>
          </a:p>
          <a:p>
            <a:pPr indent="0" lvl="0" marL="0" rtl="0" algn="l">
              <a:spcBef>
                <a:spcPts val="60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1"/>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#3</a:t>
            </a:r>
            <a:endParaRPr>
              <a:latin typeface="Pacifico"/>
              <a:ea typeface="Pacifico"/>
              <a:cs typeface="Pacifico"/>
              <a:sym typeface="Pacifico"/>
            </a:endParaRPr>
          </a:p>
        </p:txBody>
      </p:sp>
      <p:sp>
        <p:nvSpPr>
          <p:cNvPr id="52" name="Google Shape;52;p11"/>
          <p:cNvSpPr txBox="1"/>
          <p:nvPr>
            <p:ph idx="1" type="body"/>
          </p:nvPr>
        </p:nvSpPr>
        <p:spPr>
          <a:xfrm>
            <a:off x="457200" y="1166550"/>
            <a:ext cx="82296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Use Hashtags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will help new people find you! Make sure you check for trending and relevant hashtags.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None/>
            </a:pPr>
            <a:r>
              <a:t/>
            </a:r>
            <a:endParaRPr/>
          </a:p>
          <a:p>
            <a:pPr indent="457200" lvl="0" marL="0" rtl="0" algn="l">
              <a:spcBef>
                <a:spcPts val="600"/>
              </a:spcBef>
              <a:spcAft>
                <a:spcPts val="0"/>
              </a:spcAft>
              <a:buNone/>
            </a:pPr>
            <a:r>
              <a:t/>
            </a:r>
            <a:endParaRPr b="1"/>
          </a:p>
          <a:p>
            <a:pPr indent="457200" lvl="0" marL="0" rtl="0" algn="l">
              <a:spcBef>
                <a:spcPts val="600"/>
              </a:spcBef>
              <a:spcAft>
                <a:spcPts val="0"/>
              </a:spcAft>
              <a:buNone/>
            </a:pPr>
            <a:r>
              <a:t/>
            </a:r>
            <a:endParaRPr b="1"/>
          </a:p>
          <a:p>
            <a:pPr indent="0" lvl="0" marL="0" rtl="0" algn="l">
              <a:spcBef>
                <a:spcPts val="60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12"/>
          <p:cNvSpPr txBox="1"/>
          <p:nvPr>
            <p:ph type="title"/>
          </p:nvPr>
        </p:nvSpPr>
        <p:spPr>
          <a:xfrm>
            <a:off x="457200" y="379126"/>
            <a:ext cx="8229600" cy="6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#4</a:t>
            </a:r>
            <a:endParaRPr>
              <a:latin typeface="Pacifico"/>
              <a:ea typeface="Pacifico"/>
              <a:cs typeface="Pacifico"/>
              <a:sym typeface="Pacifico"/>
            </a:endParaRPr>
          </a:p>
        </p:txBody>
      </p:sp>
      <p:sp>
        <p:nvSpPr>
          <p:cNvPr id="58" name="Google Shape;58;p12"/>
          <p:cNvSpPr txBox="1"/>
          <p:nvPr>
            <p:ph idx="1" type="body"/>
          </p:nvPr>
        </p:nvSpPr>
        <p:spPr>
          <a:xfrm>
            <a:off x="457200" y="499200"/>
            <a:ext cx="8229600" cy="45117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Chart Your Progress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This will show you when you are doing well and when you are not.</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a:p>
            <a:pPr indent="0" lvl="0" marL="0" rtl="0" algn="ctr">
              <a:spcBef>
                <a:spcPts val="600"/>
              </a:spcBef>
              <a:spcAft>
                <a:spcPts val="0"/>
              </a:spcAft>
              <a:buNone/>
            </a:pPr>
            <a:r>
              <a:t/>
            </a:r>
            <a:endParaRPr sz="2400"/>
          </a:p>
          <a:p>
            <a:pPr indent="0" lvl="0" marL="0" rtl="0" algn="l">
              <a:spcBef>
                <a:spcPts val="600"/>
              </a:spcBef>
              <a:spcAft>
                <a:spcPts val="0"/>
              </a:spcAft>
              <a:buNone/>
            </a:pPr>
            <a:r>
              <a:t/>
            </a:r>
            <a:endParaRPr sz="2400"/>
          </a:p>
          <a:p>
            <a:pPr indent="0" lvl="0" marL="0" rtl="0" algn="l">
              <a:spcBef>
                <a:spcPts val="60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#5</a:t>
            </a:r>
            <a:endParaRPr>
              <a:latin typeface="Pacifico"/>
              <a:ea typeface="Pacifico"/>
              <a:cs typeface="Pacifico"/>
              <a:sym typeface="Pacifico"/>
            </a:endParaRPr>
          </a:p>
        </p:txBody>
      </p:sp>
      <p:sp>
        <p:nvSpPr>
          <p:cNvPr id="64" name="Google Shape;64;p13"/>
          <p:cNvSpPr txBox="1"/>
          <p:nvPr>
            <p:ph idx="1" type="body"/>
          </p:nvPr>
        </p:nvSpPr>
        <p:spPr>
          <a:xfrm>
            <a:off x="618150" y="1115575"/>
            <a:ext cx="8068800" cy="35265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Set Goals With Deadlines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sz="2400"/>
              <a:t>This will be a motivating factor to your success. Make sure they are specific and attainable.</a:t>
            </a:r>
            <a:endParaRPr sz="2400"/>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l">
              <a:spcBef>
                <a:spcPts val="600"/>
              </a:spcBef>
              <a:spcAft>
                <a:spcPts val="0"/>
              </a:spcAft>
              <a:buClr>
                <a:schemeClr val="dk1"/>
              </a:buClr>
              <a:buSzPts val="1100"/>
              <a:buFont typeface="Arial"/>
              <a:buNone/>
            </a:pPr>
            <a:r>
              <a:t/>
            </a:r>
            <a:endParaRPr b="1"/>
          </a:p>
          <a:p>
            <a:pPr indent="0" lvl="0" marL="0" rtl="0" algn="l">
              <a:spcBef>
                <a:spcPts val="600"/>
              </a:spcBef>
              <a:spcAft>
                <a:spcPts val="0"/>
              </a:spcAft>
              <a:buClr>
                <a:schemeClr val="dk1"/>
              </a:buClr>
              <a:buSzPts val="1100"/>
              <a:buFont typeface="Arial"/>
              <a:buNone/>
            </a:pPr>
            <a:r>
              <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type="title"/>
          </p:nvPr>
        </p:nvSpPr>
        <p:spPr>
          <a:xfrm>
            <a:off x="457200" y="57603"/>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#6</a:t>
            </a:r>
            <a:endParaRPr>
              <a:latin typeface="Pacifico"/>
              <a:ea typeface="Pacifico"/>
              <a:cs typeface="Pacifico"/>
              <a:sym typeface="Pacifico"/>
            </a:endParaRPr>
          </a:p>
        </p:txBody>
      </p:sp>
      <p:sp>
        <p:nvSpPr>
          <p:cNvPr id="70" name="Google Shape;70;p14"/>
          <p:cNvSpPr txBox="1"/>
          <p:nvPr>
            <p:ph idx="1" type="body"/>
          </p:nvPr>
        </p:nvSpPr>
        <p:spPr>
          <a:xfrm>
            <a:off x="457200" y="1002325"/>
            <a:ext cx="8229600" cy="3992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Clr>
                <a:schemeClr val="dk1"/>
              </a:buClr>
              <a:buSzPts val="1100"/>
              <a:buFont typeface="Arial"/>
              <a:buNone/>
            </a:pPr>
            <a:r>
              <a:rPr b="1" lang="en"/>
              <a:t>Engage With Your Followers</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Reply to comments and messages—engagement needs to be two ways.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l">
              <a:spcBef>
                <a:spcPts val="600"/>
              </a:spcBef>
              <a:spcAft>
                <a:spcPts val="0"/>
              </a:spcAft>
              <a:buNone/>
            </a:pPr>
            <a:r>
              <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#7</a:t>
            </a:r>
            <a:endParaRPr>
              <a:latin typeface="Pacifico"/>
              <a:ea typeface="Pacifico"/>
              <a:cs typeface="Pacifico"/>
              <a:sym typeface="Pacifico"/>
            </a:endParaRPr>
          </a:p>
        </p:txBody>
      </p:sp>
      <p:sp>
        <p:nvSpPr>
          <p:cNvPr id="76" name="Google Shape;76;p15"/>
          <p:cNvSpPr txBox="1"/>
          <p:nvPr>
            <p:ph idx="1" type="body"/>
          </p:nvPr>
        </p:nvSpPr>
        <p:spPr>
          <a:xfrm>
            <a:off x="410525" y="528050"/>
            <a:ext cx="8229600" cy="4230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Engage With The Industry</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rPr lang="en"/>
              <a:t>Collaborate with other creators, and make sure you keep up to date with trends and the occurrences in the industry.</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Pacifico"/>
                <a:ea typeface="Pacifico"/>
                <a:cs typeface="Pacifico"/>
                <a:sym typeface="Pacifico"/>
              </a:rPr>
              <a:t>Tip #8</a:t>
            </a:r>
            <a:endParaRPr>
              <a:latin typeface="Pacifico"/>
              <a:ea typeface="Pacifico"/>
              <a:cs typeface="Pacifico"/>
              <a:sym typeface="Pacifico"/>
            </a:endParaRPr>
          </a:p>
        </p:txBody>
      </p:sp>
      <p:sp>
        <p:nvSpPr>
          <p:cNvPr id="82" name="Google Shape;82;p16"/>
          <p:cNvSpPr txBox="1"/>
          <p:nvPr>
            <p:ph idx="1" type="body"/>
          </p:nvPr>
        </p:nvSpPr>
        <p:spPr>
          <a:xfrm>
            <a:off x="457200" y="500050"/>
            <a:ext cx="8229600" cy="41301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t/>
            </a:r>
            <a:endParaRPr b="1"/>
          </a:p>
          <a:p>
            <a:pPr indent="0" lvl="0" marL="0" rtl="0" algn="ctr">
              <a:spcBef>
                <a:spcPts val="600"/>
              </a:spcBef>
              <a:spcAft>
                <a:spcPts val="0"/>
              </a:spcAft>
              <a:buClr>
                <a:schemeClr val="dk1"/>
              </a:buClr>
              <a:buSzPts val="1100"/>
              <a:buFont typeface="Arial"/>
              <a:buNone/>
            </a:pPr>
            <a:r>
              <a:rPr b="1" lang="en"/>
              <a:t>Share Your Own Content</a:t>
            </a:r>
            <a:endParaRPr b="1"/>
          </a:p>
          <a:p>
            <a:pPr indent="0" lvl="0" marL="0" rtl="0" algn="l">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
              <a:t>Creating unique and engaging content and share it at peak times.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Clr>
                <a:schemeClr val="dk1"/>
              </a:buClr>
              <a:buSzPts val="1100"/>
              <a:buFont typeface="Arial"/>
              <a:buNone/>
            </a:pPr>
            <a:r>
              <a:t/>
            </a:r>
            <a:endParaRPr b="1"/>
          </a:p>
          <a:p>
            <a:pPr indent="0" lvl="0" marL="0" rtl="0" algn="ctr">
              <a:spcBef>
                <a:spcPts val="600"/>
              </a:spcBef>
              <a:spcAft>
                <a:spcPts val="0"/>
              </a:spcAft>
              <a:buNone/>
            </a:pPr>
            <a:r>
              <a:t/>
            </a:r>
            <a:endParaRPr b="1"/>
          </a:p>
        </p:txBody>
      </p:sp>
    </p:spTree>
  </p:cSld>
  <p:clrMapOvr>
    <a:masterClrMapping/>
  </p:clrMapOvr>
</p:sld>
</file>

<file path=ppt/theme/theme1.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